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8" r:id="rId3"/>
    <p:sldId id="296" r:id="rId4"/>
    <p:sldId id="297" r:id="rId5"/>
    <p:sldId id="298" r:id="rId6"/>
    <p:sldId id="300" r:id="rId7"/>
    <p:sldId id="301" r:id="rId8"/>
    <p:sldId id="302" r:id="rId9"/>
    <p:sldId id="304" r:id="rId10"/>
    <p:sldId id="303" r:id="rId11"/>
    <p:sldId id="305" r:id="rId12"/>
    <p:sldId id="307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294" r:id="rId45"/>
    <p:sldId id="295" r:id="rId4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947F2B1-E2BA-4CED-821E-46D9EECC5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25549B-65C1-4BEA-996B-FAC71F7089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B266-F467-492B-9CB1-9D8DAE746656}" type="datetimeFigureOut">
              <a:rPr lang="pt-BR" smtClean="0"/>
              <a:t>11/07/2023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1A06E0-82A3-4C94-B558-074B3248DF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170E91-12FF-42BD-8BDC-7AF2690C42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A62FC-A62D-4526-B7F3-A3D1B8D07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298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4594-5209-43CD-867D-84E7774A7507}" type="datetimeFigureOut">
              <a:rPr lang="pt-BR" smtClean="0"/>
              <a:t>11/07/2023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Editar estilos de texto Mestre</a:t>
            </a:r>
            <a:endParaRPr lang="pt-BR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7D9D4-EF1E-4C2E-9DBA-ADFF91DD64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6482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870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510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974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752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682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3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29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831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394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585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733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995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0166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300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4003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247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431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913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554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719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18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714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69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837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354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2692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201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646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035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50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6064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097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933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981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46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065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146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805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1871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548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068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569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1271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080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5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36D024B-6521-43EE-B75B-026EF60BA7AA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46644-0C8C-4B2E-8369-CCEA0EB26CA8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5BEA7F-1AFB-49DD-A3F1-64E1620E51B2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A47D19-B5A2-4A09-8BCF-61189AC8F394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9D303F-115C-4AB0-BF64-F84AF60E4332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196294-876E-45EB-8002-578B34D9D72B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48C094-59C3-4D57-80C2-C16021DBB375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65B06-1465-42AE-BF94-C0F0F1ABA3D0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04C83B-3B65-45AF-99D0-468CEDD0DC72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596BE-B23C-4E59-BC1A-9483DC8394B5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D7BE37-C264-483A-9871-139F2D8C2CAC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F9FE5-D85B-40F6-BDA0-C55FD244BAE0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1AF743-7AA7-4A27-A8F7-F31693243353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1EAB95-A7A3-4242-8365-938AB69D927B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E8544A-C266-48C9-A6C9-13B162D21F47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05157-E6F1-45B4-B896-DE2A344F09C6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1F8E9B-B567-4425-A671-20F07253D543}" type="datetime1">
              <a:rPr lang="pt-BR" noProof="0" smtClean="0"/>
              <a:t>11/07/2023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B1C55FA-99E2-4221-8083-01517F2C3AC3}" type="datetime1">
              <a:rPr lang="pt-BR" noProof="0" smtClean="0"/>
              <a:t>11/07/2023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1122363"/>
            <a:ext cx="11231880" cy="238760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5400" dirty="0">
                <a:latin typeface="Rockwell" panose="02060603020205020403" pitchFamily="18" charset="0"/>
              </a:rPr>
              <a:t>DEVOPS:</a:t>
            </a:r>
            <a:br>
              <a:rPr lang="pt-BR" sz="5400" dirty="0">
                <a:latin typeface="Rockwell" panose="02060603020205020403" pitchFamily="18" charset="0"/>
              </a:rPr>
            </a:br>
            <a:r>
              <a:rPr lang="pt-BR" sz="5400" dirty="0">
                <a:latin typeface="Rockwell" panose="02060603020205020403" pitchFamily="18" charset="0"/>
              </a:rPr>
              <a:t> Conceitos básicos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0533" y="5147733"/>
            <a:ext cx="8805333" cy="1710267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Prof. ESP. Yuri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CostA</a:t>
            </a:r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rtl="0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Multiplataforma – FATEC ARARAS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MANTENDO A CALMS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acrônimo CALMS é muito conhecido para representar a cultura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foi criado em 2010 como CAMS. </a:t>
            </a: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Posteriormente, esse termo foi aperfeiçoado por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Jez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Humble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 a inclusão do L para destacar a importância do Lean para a melhoria contínua e os processos enxutos. </a:t>
            </a:r>
          </a:p>
        </p:txBody>
      </p:sp>
    </p:spTree>
    <p:extLst>
      <p:ext uri="{BB962C8B-B14F-4D97-AF65-F5344CB8AC3E}">
        <p14:creationId xmlns:p14="http://schemas.microsoft.com/office/powerpoint/2010/main" val="25865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MANTENDO A CALMS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CAFAFE-1B48-AB1D-777E-5F646A58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161" y="1807028"/>
            <a:ext cx="9016501" cy="47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Quatro Pilares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10000"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Além do CALMS, há ainda quatro pilares para um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efetivo:</a:t>
            </a: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Colaboração: significa construir um resultado específico com interações de pessoas com diferentes experiências e um propósito comum.</a:t>
            </a: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princípio orientador que iniciou o movimento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foi a cooperação genuína das equipes de desenvolvimento de software e operações na Flickr em 2008.</a:t>
            </a: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Antes que um time trabalhe com sucesso interagindo com outro time em um enfoque diferente, os indivíduos precisam construir uma relação de confiança.</a:t>
            </a:r>
          </a:p>
        </p:txBody>
      </p:sp>
    </p:spTree>
    <p:extLst>
      <p:ext uri="{BB962C8B-B14F-4D97-AF65-F5344CB8AC3E}">
        <p14:creationId xmlns:p14="http://schemas.microsoft.com/office/powerpoint/2010/main" val="273100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Quatro Pilares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Afinidade: construir relações interdependentes fortes entre os times interfuncionais para que todos vejam sentido ao navegar por objetivos organizacionais complementares e sintam-se interessados naturalmente pelo sentimento de empatia e aprendizagem contínua.</a:t>
            </a:r>
          </a:p>
        </p:txBody>
      </p:sp>
    </p:spTree>
    <p:extLst>
      <p:ext uri="{BB962C8B-B14F-4D97-AF65-F5344CB8AC3E}">
        <p14:creationId xmlns:p14="http://schemas.microsoft.com/office/powerpoint/2010/main" val="394146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Quatro Pilares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Ferramentas: funcionam como um acelerador, impulsionando a mudança com base na cultura atual.</a:t>
            </a: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ferramentas, ou a falta delas, atrapalharem as pessoas que já trabalham bem juntas, suas iniciativas não serão bem-sucedidas.</a:t>
            </a: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outro lado, se o custo da colaboração for alto, não investir em ferramentas (ou pior, investir em ferramentas ruins) aumenta esse custo.</a:t>
            </a:r>
          </a:p>
        </p:txBody>
      </p:sp>
    </p:spTree>
    <p:extLst>
      <p:ext uri="{BB962C8B-B14F-4D97-AF65-F5344CB8AC3E}">
        <p14:creationId xmlns:p14="http://schemas.microsoft.com/office/powerpoint/2010/main" val="1191573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Quatro Pilares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Escala: o dimensionamento leva em conta como os outros três pilares podem ser aplicados à medida que as organizações crescem, amadurecem e até encolhem, considerando questões técnicas e culturais.</a:t>
            </a:r>
          </a:p>
        </p:txBody>
      </p:sp>
    </p:spTree>
    <p:extLst>
      <p:ext uri="{BB962C8B-B14F-4D97-AF65-F5344CB8AC3E}">
        <p14:creationId xmlns:p14="http://schemas.microsoft.com/office/powerpoint/2010/main" val="3430780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Quatro Pilares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grande motivador para o movimento de integração em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é que os departamentos tradicionais de TI são divididos, normalmente, entre duas grandes áreas que costumam ficar isoladas em silos e são orientadas por objetivos conflitantes.</a:t>
            </a:r>
          </a:p>
        </p:txBody>
      </p:sp>
    </p:spTree>
    <p:extLst>
      <p:ext uri="{BB962C8B-B14F-4D97-AF65-F5344CB8AC3E}">
        <p14:creationId xmlns:p14="http://schemas.microsoft.com/office/powerpoint/2010/main" val="43867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Quatro Pilares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Esse tradicional conflito de objetivos e interesses cria um muro ou uma espiral descendente, que dificulta fortemente a colaboração entre essas equipes resultando em um tempo cada vez maior para a comercialização de novos produtos e recursos, maiores interrupções por falhas no software (piora da qualidade) e o pior de tudo: aumento da dívida técnica</a:t>
            </a:r>
          </a:p>
        </p:txBody>
      </p:sp>
    </p:spTree>
    <p:extLst>
      <p:ext uri="{BB962C8B-B14F-4D97-AF65-F5344CB8AC3E}">
        <p14:creationId xmlns:p14="http://schemas.microsoft.com/office/powerpoint/2010/main" val="1618226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Quatro Pilares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F2BAE3-FA7D-83ED-8E50-2A60EE0F7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00" y="1875370"/>
            <a:ext cx="9671824" cy="45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0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Quatro Pilares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 essas duas grandes áreas de TI geralmente existem alguns departamentos que executam ações de controle ao final do processo para minimizar riscos e impactos negativos nas implantações. </a:t>
            </a: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exemplos desses departamentos temos: segurança da informação, qualidade, governança, gestão de mudanças, compliance, auditoria, etc...</a:t>
            </a:r>
          </a:p>
        </p:txBody>
      </p:sp>
    </p:spTree>
    <p:extLst>
      <p:ext uri="{BB962C8B-B14F-4D97-AF65-F5344CB8AC3E}">
        <p14:creationId xmlns:p14="http://schemas.microsoft.com/office/powerpoint/2010/main" val="362912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Conteúdo programado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 rtl="0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Origem do termo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conceitos introdutórios</a:t>
            </a:r>
          </a:p>
          <a:p>
            <a:pPr lvl="1" algn="just" rtl="0"/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E SE NÃO HOUVER DEVOPS?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problema que tem se agravado atualmente é à dinâmica altamente veloz e Competitiva do mercado, que não permite mais que uma equipe seja a única responsável pelo controle da qualidade no final do desenvolvimento tradicional, que costuma durar meses ou até anos. </a:t>
            </a: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filosofia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preconiza que todos os envolvidos se sintam genuinamente proprietários do resultado final que o cliente recebe como experiência na prática, considerando os requisitos funcionais e não funcionais desde o início dos projetos.</a:t>
            </a:r>
          </a:p>
        </p:txBody>
      </p:sp>
    </p:spTree>
    <p:extLst>
      <p:ext uri="{BB962C8B-B14F-4D97-AF65-F5344CB8AC3E}">
        <p14:creationId xmlns:p14="http://schemas.microsoft.com/office/powerpoint/2010/main" val="2665863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E SE NÃO HOUVER DEVOPS?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10000"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Quando não há uma cultura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ocorre um incidente critico em produção após uma implantação, o cenário a seguir é bastante comum:</a:t>
            </a: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Equipe de Desenvolvimento afirma que o código da aplicação está funcionando perfeitamente e diz que o problema está relacionado com algum componente de infraestrutura. A frase clássica é "na minha máquina funciona".</a:t>
            </a:r>
          </a:p>
          <a:p>
            <a:pPr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Equipe de Operação garante que o problema está relacionado com a falta de qualidade do desenvolvimento. A frase clássica é "eles nunca codificam ou testam direito".</a:t>
            </a:r>
          </a:p>
        </p:txBody>
      </p:sp>
    </p:spTree>
    <p:extLst>
      <p:ext uri="{BB962C8B-B14F-4D97-AF65-F5344CB8AC3E}">
        <p14:creationId xmlns:p14="http://schemas.microsoft.com/office/powerpoint/2010/main" val="2964586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E SE NÃO HOUVER DEVOPS?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Dependendo de como está estruturada a organização, a culpa pode recair na equipe de segurança da informação, por ter feito alguma implantação no dia anterior para remover determinada vulnerabilidade em produção.</a:t>
            </a:r>
          </a:p>
          <a:p>
            <a:pPr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acusações podem durar horas ou dias e geram o sentimento de injustiça e desconfiança entre as pessoas que prejudicará futuras atividades com as mesmas equipes.</a:t>
            </a:r>
          </a:p>
        </p:txBody>
      </p:sp>
    </p:spTree>
    <p:extLst>
      <p:ext uri="{BB962C8B-B14F-4D97-AF65-F5344CB8AC3E}">
        <p14:creationId xmlns:p14="http://schemas.microsoft.com/office/powerpoint/2010/main" val="30255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E SE NÃO HOUVER DEVOPS?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74C6F83-6434-0BFC-825D-1EC9ECA5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7" y="1874064"/>
            <a:ext cx="10424849" cy="41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31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E SE NÃO HOUVER DEVOPS?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Não há dúvida de que muitas falhas de software e incidentes de segurança, divulgados com uma frequência cada vez maior, poderiam ser evitados com o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 sentido mais amplo, considerando segurança da informação e qualidade.</a:t>
            </a:r>
          </a:p>
        </p:txBody>
      </p:sp>
    </p:spTree>
    <p:extLst>
      <p:ext uri="{BB962C8B-B14F-4D97-AF65-F5344CB8AC3E}">
        <p14:creationId xmlns:p14="http://schemas.microsoft.com/office/powerpoint/2010/main" val="3820159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E SE NÃO HOUVER DEVOPS?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 isso, algumas organizações, para resolver falhas de software decorrentes de ambientes de testes e de integração não confiáveis, começaram a se preocupar em integrar especialistas de operação e especialistas de desenvolvimento.</a:t>
            </a:r>
          </a:p>
        </p:txBody>
      </p:sp>
    </p:spTree>
    <p:extLst>
      <p:ext uri="{BB962C8B-B14F-4D97-AF65-F5344CB8AC3E}">
        <p14:creationId xmlns:p14="http://schemas.microsoft.com/office/powerpoint/2010/main" val="1655645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E SE NÃO HOUVER DEVOPS?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Ainda assim, na maioria das organizações a situação era diferente.</a:t>
            </a: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Segundo estudo realizado em 2017 pelo Instituto de Desenvolvimento e Gestão (IDG), em parceria com a consultoria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PwC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perda financeira anual das empresas brasileiras com incidentes de segurança varia de US$ 10 mil a US$ 20 milhões, dependendo do porte e do ramo de atuação. Além disso, uma falha de software impacta também a imagem das Organizações. </a:t>
            </a:r>
          </a:p>
        </p:txBody>
      </p:sp>
    </p:spTree>
    <p:extLst>
      <p:ext uri="{BB962C8B-B14F-4D97-AF65-F5344CB8AC3E}">
        <p14:creationId xmlns:p14="http://schemas.microsoft.com/office/powerpoint/2010/main" val="2086215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E SE NÃO HOUVER DEVOPS?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4A8E68-E277-4CB2-D40D-09AA7B185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8" b="10260"/>
          <a:stretch/>
        </p:blipFill>
        <p:spPr>
          <a:xfrm>
            <a:off x="1484243" y="2269276"/>
            <a:ext cx="9373596" cy="303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1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Tradicional </a:t>
            </a:r>
            <a:r>
              <a:rPr lang="pt-BR" sz="4400" dirty="0" err="1">
                <a:latin typeface="Rockwell" panose="02060603020205020403" pitchFamily="18" charset="0"/>
              </a:rPr>
              <a:t>vs</a:t>
            </a:r>
            <a:r>
              <a:rPr lang="pt-BR" sz="4400" dirty="0">
                <a:latin typeface="Rockwell" panose="02060603020205020403" pitchFamily="18" charset="0"/>
              </a:rPr>
              <a:t> DEVOPS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facilitar a comparação das características da cultura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 o modelo tradicional, observe à tabela a seguir:</a:t>
            </a:r>
          </a:p>
        </p:txBody>
      </p:sp>
    </p:spTree>
    <p:extLst>
      <p:ext uri="{BB962C8B-B14F-4D97-AF65-F5344CB8AC3E}">
        <p14:creationId xmlns:p14="http://schemas.microsoft.com/office/powerpoint/2010/main" val="244091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Tradicional X DEVOPS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A1705A-C225-C3BD-DF76-C7575895C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38" y="1789338"/>
            <a:ext cx="9740348" cy="470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8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 err="1">
                <a:latin typeface="Rockwell" panose="02060603020205020403" pitchFamily="18" charset="0"/>
              </a:rPr>
              <a:t>DevOps</a:t>
            </a:r>
            <a:r>
              <a:rPr lang="pt-BR" sz="4400" dirty="0">
                <a:latin typeface="Rockwell" panose="02060603020205020403" pitchFamily="18" charset="0"/>
              </a:rPr>
              <a:t>: 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Introdução</a:t>
            </a: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palavra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é a contração de dois termos em inglês que identificam as equipes envolvidas nas atividades de construção e implantação de software:</a:t>
            </a:r>
          </a:p>
          <a:p>
            <a:pPr algn="just" rtl="0"/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28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Tradicional </a:t>
            </a:r>
            <a:r>
              <a:rPr lang="pt-BR" sz="4400" dirty="0" err="1">
                <a:latin typeface="Rockwell" panose="02060603020205020403" pitchFamily="18" charset="0"/>
              </a:rPr>
              <a:t>vs</a:t>
            </a:r>
            <a:r>
              <a:rPr lang="pt-BR" sz="4400" dirty="0">
                <a:latin typeface="Rockwell" panose="02060603020205020403" pitchFamily="18" charset="0"/>
              </a:rPr>
              <a:t> DEVOPS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Vale destacar que a empatia e o senso colaborativo dos times são fundamentais na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 esse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mindset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pode ser expandido para todas as áreas da organização. </a:t>
            </a:r>
          </a:p>
          <a:p>
            <a:pPr marL="0" indent="0" algn="just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seguir, temos um exemplo de como é feita uma cultura mais voltada ao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porém abrangendo todas as áreas possíveis.</a:t>
            </a:r>
          </a:p>
        </p:txBody>
      </p:sp>
    </p:spTree>
    <p:extLst>
      <p:ext uri="{BB962C8B-B14F-4D97-AF65-F5344CB8AC3E}">
        <p14:creationId xmlns:p14="http://schemas.microsoft.com/office/powerpoint/2010/main" val="3155556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Tradicional </a:t>
            </a:r>
            <a:r>
              <a:rPr lang="pt-BR" sz="4400" dirty="0" err="1">
                <a:latin typeface="Rockwell" panose="02060603020205020403" pitchFamily="18" charset="0"/>
              </a:rPr>
              <a:t>vs</a:t>
            </a:r>
            <a:r>
              <a:rPr lang="pt-BR" sz="4400" dirty="0">
                <a:latin typeface="Rockwell" panose="02060603020205020403" pitchFamily="18" charset="0"/>
              </a:rPr>
              <a:t> DEVOPS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A área de vendas verifica com a operação o que precisa ser combinado antes de fechar um grande negócio que exigirá a fabricação de milhares de produtos nas próximas semanas.</a:t>
            </a: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Antes de dizer não, a área de operações combina com todos os envolvidos o que pode ser feito para priorizar uma entrega que é importante para todos na empresa.</a:t>
            </a: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O marketing avalia previamente com os times as ações necessárias para um campanha em várias mídias que aumentará muito a demanda nos acessos de vários sites e sistemas.</a:t>
            </a:r>
          </a:p>
        </p:txBody>
      </p:sp>
    </p:spTree>
    <p:extLst>
      <p:ext uri="{BB962C8B-B14F-4D97-AF65-F5344CB8AC3E}">
        <p14:creationId xmlns:p14="http://schemas.microsoft.com/office/powerpoint/2010/main" val="2239526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Tradicional </a:t>
            </a:r>
            <a:r>
              <a:rPr lang="pt-BR" sz="4400" dirty="0" err="1">
                <a:latin typeface="Rockwell" panose="02060603020205020403" pitchFamily="18" charset="0"/>
              </a:rPr>
              <a:t>vs</a:t>
            </a:r>
            <a:r>
              <a:rPr lang="pt-BR" sz="4400" dirty="0">
                <a:latin typeface="Rockwell" panose="02060603020205020403" pitchFamily="18" charset="0"/>
              </a:rPr>
              <a:t> DEVOPS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A área jurídica reavalia seus processos para simplificar as exigências de documentação e eliminar aprovações para compras com baixa complexidade ou custos baixos.</a:t>
            </a: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O departamento de RH estimula uma relação de confiança com seus colaboradores e elimina a obrigatoriedade de comprovantes (cópia todo mês de vários documentos para auxílio creche/escola, bater ponto, etc.).</a:t>
            </a: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A área administrativa combina um teto máximo para gastos com viagem e</a:t>
            </a: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elimina a obrigação de comprovantes.</a:t>
            </a:r>
          </a:p>
        </p:txBody>
      </p:sp>
    </p:spTree>
    <p:extLst>
      <p:ext uri="{BB962C8B-B14F-4D97-AF65-F5344CB8AC3E}">
        <p14:creationId xmlns:p14="http://schemas.microsoft.com/office/powerpoint/2010/main" val="3616423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Tradicional </a:t>
            </a:r>
            <a:r>
              <a:rPr lang="pt-BR" sz="4400" dirty="0" err="1">
                <a:latin typeface="Rockwell" panose="02060603020205020403" pitchFamily="18" charset="0"/>
              </a:rPr>
              <a:t>vs</a:t>
            </a:r>
            <a:r>
              <a:rPr lang="pt-BR" sz="4400" dirty="0">
                <a:latin typeface="Rockwell" panose="02060603020205020403" pitchFamily="18" charset="0"/>
              </a:rPr>
              <a:t> DEVOPS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A auditoria interna avalia continuamente a necessidade das evidências e combina com as áreas para manter somente os controles que realmente podem mitigar os riscos do negócio e as exigências regulatórias.</a:t>
            </a: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A área de produtos convida uma equipe multidisciplinar para esclarecer as ideias na origem e entender a opinião das outras áreas da organização.</a:t>
            </a:r>
          </a:p>
        </p:txBody>
      </p:sp>
    </p:spTree>
    <p:extLst>
      <p:ext uri="{BB962C8B-B14F-4D97-AF65-F5344CB8AC3E}">
        <p14:creationId xmlns:p14="http://schemas.microsoft.com/office/powerpoint/2010/main" val="603652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Tradicional </a:t>
            </a:r>
            <a:r>
              <a:rPr lang="pt-BR" sz="4400" dirty="0" err="1">
                <a:latin typeface="Rockwell" panose="02060603020205020403" pitchFamily="18" charset="0"/>
              </a:rPr>
              <a:t>vs</a:t>
            </a:r>
            <a:r>
              <a:rPr lang="pt-BR" sz="4400" dirty="0">
                <a:latin typeface="Rockwell" panose="02060603020205020403" pitchFamily="18" charset="0"/>
              </a:rPr>
              <a:t> DEVOPS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 Antes de dizer não, a segurança da informação estabelece uma relação de confiança sobre a importância de reduzir vulnerabilidades e passa a ser vista como uma área que colabora para que todos consigam implantar essas práticas em suas atividades diárias. </a:t>
            </a: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 Os times se sentem proprietários do resultado final entregue ao cliente que recebe o produto ou serviço e não transferem essa responsabilidade para quem atua no SAC.</a:t>
            </a:r>
          </a:p>
        </p:txBody>
      </p:sp>
    </p:spTree>
    <p:extLst>
      <p:ext uri="{BB962C8B-B14F-4D97-AF65-F5344CB8AC3E}">
        <p14:creationId xmlns:p14="http://schemas.microsoft.com/office/powerpoint/2010/main" val="1522258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Tradicional </a:t>
            </a:r>
            <a:r>
              <a:rPr lang="pt-BR" sz="4400" dirty="0" err="1">
                <a:latin typeface="Rockwell" panose="02060603020205020403" pitchFamily="18" charset="0"/>
              </a:rPr>
              <a:t>vs</a:t>
            </a:r>
            <a:r>
              <a:rPr lang="pt-BR" sz="4400" dirty="0">
                <a:latin typeface="Rockwell" panose="02060603020205020403" pitchFamily="18" charset="0"/>
              </a:rPr>
              <a:t> DEVOPS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0AC5A9C-278E-729C-EA39-68947184C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8210" y="2249488"/>
            <a:ext cx="7692405" cy="3541712"/>
          </a:xfrm>
        </p:spPr>
      </p:pic>
    </p:spTree>
    <p:extLst>
      <p:ext uri="{BB962C8B-B14F-4D97-AF65-F5344CB8AC3E}">
        <p14:creationId xmlns:p14="http://schemas.microsoft.com/office/powerpoint/2010/main" val="2115550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Benefícios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ferramentas para automação têm uma grande importância para o sucesso do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porém o principal desafio é criar uma cultura em que todos se tornem comprometidos com a qualidade desde o início do ciclo de vida do software até sua entrega em produção e monitoramento da experiência real do usuário.</a:t>
            </a:r>
          </a:p>
          <a:p>
            <a:pPr marL="0" indent="0" algn="just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figura a seguir destaca alguns benefícios alcançados por empresas ao adotar a jornada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27431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Benefícios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664F96E-D777-3E39-F0BA-496869AF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ADFA21-A346-C30C-E4F7-2D5D56A33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333121"/>
            <a:ext cx="9905999" cy="30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43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Benefícios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664F96E-D777-3E39-F0BA-496869AF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quando falamos em “novas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”, podemos destacar o exemplo do WhatsApp, que faz entregas contínuas de novos recursos (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C6F0ED-3964-A658-4056-FEB02DA8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15" y="3615957"/>
            <a:ext cx="6868369" cy="31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58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DEVOPS e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Existe uma relação direta do Lean com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porém não será nosso foco hoje! </a:t>
            </a: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Considere inicialmente que o Lean pode ser caracterizado como uma filosofia colaborativa para redução de desperdícios e entrega de valor que o cliente está disposto a pagar.</a:t>
            </a:r>
          </a:p>
        </p:txBody>
      </p:sp>
    </p:spTree>
    <p:extLst>
      <p:ext uri="{BB962C8B-B14F-4D97-AF65-F5344CB8AC3E}">
        <p14:creationId xmlns:p14="http://schemas.microsoft.com/office/powerpoint/2010/main" val="36985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 err="1">
                <a:latin typeface="Rockwell" panose="02060603020205020403" pitchFamily="18" charset="0"/>
              </a:rPr>
              <a:t>DevOps</a:t>
            </a:r>
            <a:r>
              <a:rPr lang="pt-BR" sz="4400" dirty="0">
                <a:latin typeface="Rockwell" panose="02060603020205020403" pitchFamily="18" charset="0"/>
              </a:rPr>
              <a:t>: 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(Desenvolvimento): equipe responsável pela identificação dos requisitos com o cliente, a análise, o projeto, a codificação e os testes.</a:t>
            </a:r>
          </a:p>
          <a:p>
            <a:pPr marL="0" indent="0" algn="just" rtl="0">
              <a:buNone/>
            </a:pP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(Operações): equipe responsável pela implantação em produção, pelo monitoramento e pela solução de incidentes e problemas.</a:t>
            </a: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96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DEVOPS e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seguir, são destacados alguns conceitos iniciais do Lean aplicados ao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indent="0" algn="just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Fluxo de valor: é o processo que concretiza uma necessidade de negócio em um produto ou serviço para entrega de valor ao cliente.</a:t>
            </a:r>
          </a:p>
          <a:p>
            <a:pPr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Mapeamento do fluxo de valor: visa entender como o processo funciona com foco na entrega de valor ao cliente e identifica gargalos ou desperdícios.</a:t>
            </a:r>
          </a:p>
        </p:txBody>
      </p:sp>
    </p:spTree>
    <p:extLst>
      <p:ext uri="{BB962C8B-B14F-4D97-AF65-F5344CB8AC3E}">
        <p14:creationId xmlns:p14="http://schemas.microsoft.com/office/powerpoint/2010/main" val="3328964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DEVOPS e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algn="just"/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Gemba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é o local onde as coisas acontecem. Todos deveriam ir ao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gemba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 frequência para conhecer o "chão de fábrica" e evitar suposições sem dados e fatos.</a:t>
            </a:r>
          </a:p>
          <a:p>
            <a:pPr algn="just"/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Obeya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também conhecida nas organizações como "sala de guerra", o objetivo é facilitar a gestão visual e a coordenação para solução de problemas sem os entraves das estruturas clássicas das organizações.</a:t>
            </a:r>
          </a:p>
          <a:p>
            <a:pPr algn="just"/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Kanban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quadro que permite visualizar onde o trabalho está fluindo bem e onde está na fila ou interrompido. (WIP)</a:t>
            </a:r>
          </a:p>
          <a:p>
            <a:pPr marL="0" indent="0" algn="just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27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DEVOPS e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Corda de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Andon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dispositivo que existe nas fábricas da Toyota para interromper a linha de produção quando é encontrado algum defeito nos produtos. </a:t>
            </a: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objetivo da aglomeração (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swarming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é conter os problemas antes que estes tenham a chance de se espalhar. </a:t>
            </a:r>
          </a:p>
          <a:p>
            <a:pPr marL="0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equipes e líderes que podem ajudar a resolver o problema na origem são aglomerados imediatamente, podendo mobilizar os executivos, executivos de tecnologia e até a alta administração.</a:t>
            </a:r>
          </a:p>
          <a:p>
            <a:pPr marL="0" indent="0" algn="just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93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DEVOPS e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Desperdício: toda atividade que consome recursos sem adicionar valor na visão do cliente. Existem oito tipos de desperdícios identificados no Lean:</a:t>
            </a:r>
          </a:p>
          <a:p>
            <a:pPr algn="just"/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Defeito e retrabalho: desfazer, refazer algo.</a:t>
            </a:r>
          </a:p>
          <a:p>
            <a:pPr lvl="1"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Movimentação: caminhadas, deslocamentos, viagens.</a:t>
            </a:r>
          </a:p>
          <a:p>
            <a:pPr lvl="1"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Espera: pessoas aguardando informações, materiais ou outras equipes.</a:t>
            </a:r>
          </a:p>
          <a:p>
            <a:pPr lvl="1"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Transporte: transferências desnecessárias de materiais ou informações.</a:t>
            </a:r>
          </a:p>
          <a:p>
            <a:pPr lvl="1"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Estoques: informações ou materiais sem uso.</a:t>
            </a:r>
          </a:p>
          <a:p>
            <a:pPr lvl="1"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Processamento: etapa redundante ou desnecessária.</a:t>
            </a:r>
          </a:p>
          <a:p>
            <a:pPr lvl="1"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Desconexão ou superprodução: fluxo deficiente ou falta de sincronismo entre etapas (antes ou depois do necessário).</a:t>
            </a:r>
          </a:p>
          <a:p>
            <a:pPr lvl="1" algn="just"/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Conhecimento: não aproveitar as habilidades das pessoas adequadamente.</a:t>
            </a:r>
          </a:p>
        </p:txBody>
      </p:sp>
    </p:spTree>
    <p:extLst>
      <p:ext uri="{BB962C8B-B14F-4D97-AF65-F5344CB8AC3E}">
        <p14:creationId xmlns:p14="http://schemas.microsoft.com/office/powerpoint/2010/main" val="379964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FREEMAN, Emily.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leigos: os primeiros passos para o sucesso. Rio de Janeiro: Alta Books, 2021.</a:t>
            </a: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HUMBLE J; PRIKLANDNICKI R. Entrega Contínua: Como Entregar Software de Forma Rápida e Confiável. São Paulo: Bookman, 2013.         </a:t>
            </a: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MUNIZ, A.; et al. Jornada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Unindo Cultura Ágil, Lean e Tecnologia Para Entrega De Software Com Qualidade. São Paulo: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Brasport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2019.</a:t>
            </a: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SATO D.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 prática: entrega de software confiável e automatizada. São Paulo: Casa do Código, 2014.</a:t>
            </a: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SILVA, R. Entrega contínua em Android: Como automatizar a distribuição de apps. São Paulo: Casa do Código, 2016.</a:t>
            </a: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420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BIBLIOGRAFIA</a:t>
            </a:r>
          </a:p>
        </p:txBody>
      </p:sp>
      <p:pic>
        <p:nvPicPr>
          <p:cNvPr id="1026" name="Picture 2" descr="DevOps para leigos: os primeiros passos para o sucesso | Amazon.com.br">
            <a:extLst>
              <a:ext uri="{FF2B5EF4-FFF2-40B4-BE49-F238E27FC236}">
                <a16:creationId xmlns:a16="http://schemas.microsoft.com/office/drawing/2014/main" id="{F7B4FCCB-8132-1FAF-5986-5FB57BCA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256266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rega Contínua">
            <a:extLst>
              <a:ext uri="{FF2B5EF4-FFF2-40B4-BE49-F238E27FC236}">
                <a16:creationId xmlns:a16="http://schemas.microsoft.com/office/drawing/2014/main" id="{0F661A05-CCC5-C4BD-C5D4-8CC3466E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429" y="1256266"/>
            <a:ext cx="1790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rnada DevOps 2a edição: Unindo Cultura ágil, Lean e tecnologia para  entregar software com qualidade. (Jornada Colaborativa) eBook : Muniz,  Antonio, Irigoyen, Analia: Amazon.com.br: Loja Kindle">
            <a:extLst>
              <a:ext uri="{FF2B5EF4-FFF2-40B4-BE49-F238E27FC236}">
                <a16:creationId xmlns:a16="http://schemas.microsoft.com/office/drawing/2014/main" id="{28D70662-8B41-A3A6-1CC6-1E2C1A704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0" r="14729"/>
          <a:stretch/>
        </p:blipFill>
        <p:spPr bwMode="auto">
          <a:xfrm>
            <a:off x="5001920" y="1256266"/>
            <a:ext cx="1790701" cy="254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0D8AA82-2409-83B7-3446-F0599A22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72" y="1256266"/>
            <a:ext cx="1721941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NTREGA CONTINUA EM ANDROID - COMO AUTOMATIZAR A DISTRIBUIÇAO DE APPS |  Amazon.com.br">
            <a:extLst>
              <a:ext uri="{FF2B5EF4-FFF2-40B4-BE49-F238E27FC236}">
                <a16:creationId xmlns:a16="http://schemas.microsoft.com/office/drawing/2014/main" id="{D760AE04-43D7-89F7-E13B-E369B043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664" y="1256265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78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 err="1">
                <a:latin typeface="Rockwell" panose="02060603020205020403" pitchFamily="18" charset="0"/>
              </a:rPr>
              <a:t>DevOps</a:t>
            </a:r>
            <a:r>
              <a:rPr lang="pt-BR" sz="4400" dirty="0">
                <a:latin typeface="Rockwell" panose="02060603020205020403" pitchFamily="18" charset="0"/>
              </a:rPr>
              <a:t>: 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termo se origina em uma conferência, no ano de 2009, com uma palestra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entitudada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“Mais de 10 implantações por dia: Cooperação entre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 Flickr”.</a:t>
            </a: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que destacou a princípio o termo, foi a premissa de 10 implantações de software por dia!</a:t>
            </a: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Porém, o criador do termo frisa que, o que há de mais valia é a parte da Cooperação.</a:t>
            </a: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87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 err="1">
                <a:latin typeface="Rockwell" panose="02060603020205020403" pitchFamily="18" charset="0"/>
              </a:rPr>
              <a:t>DevOps</a:t>
            </a:r>
            <a:r>
              <a:rPr lang="pt-BR" sz="4400" dirty="0">
                <a:latin typeface="Rockwell" panose="02060603020205020403" pitchFamily="18" charset="0"/>
              </a:rPr>
              <a:t>: 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just" rtl="0">
              <a:buNone/>
            </a:pP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é uma cultura fortemente colaborativa entre as equipes Desenvolvimento e Operações para entregar o software funcionando em produção de forma ágil, segura e estável. </a:t>
            </a: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Mais do que um conceito, é importante destacar que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é uma jornada de aproximação entre as pessoas com ações práticas de automação para acelerar as implantações com qualidade, considerando o ponto de vista de todos os envolvidos, a tão falada empatia.</a:t>
            </a:r>
          </a:p>
        </p:txBody>
      </p:sp>
    </p:spTree>
    <p:extLst>
      <p:ext uri="{BB962C8B-B14F-4D97-AF65-F5344CB8AC3E}">
        <p14:creationId xmlns:p14="http://schemas.microsoft.com/office/powerpoint/2010/main" val="1467887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 err="1">
                <a:latin typeface="Rockwell" panose="02060603020205020403" pitchFamily="18" charset="0"/>
              </a:rPr>
              <a:t>DevOps</a:t>
            </a:r>
            <a:r>
              <a:rPr lang="pt-BR" sz="4400" dirty="0">
                <a:latin typeface="Rockwell" panose="02060603020205020403" pitchFamily="18" charset="0"/>
              </a:rPr>
              <a:t>: 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enriquecer esse conceito inicial, é interessante destacar algumas visões complementares do mercado sobre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visto sua abrangência e falta de consenso geral:</a:t>
            </a:r>
          </a:p>
          <a:p>
            <a:pPr marL="0" indent="0" algn="just" rtl="0">
              <a:buNone/>
            </a:pPr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 rtl="0">
              <a:buNone/>
            </a:pP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Amazon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"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é a combinação de filosofias culturais, práticas e fermentas que aumentam a capacidade de uma empresa de distribuir aplicativo e serviços em alta velocidade: otimizando e aperfeiçoando produtos em um ritmo mais rápido do que o das empresas que usam processos tradicionais de desenvolvimento e gerenciamento de infraestrutura”.</a:t>
            </a:r>
          </a:p>
        </p:txBody>
      </p:sp>
    </p:spTree>
    <p:extLst>
      <p:ext uri="{BB962C8B-B14F-4D97-AF65-F5344CB8AC3E}">
        <p14:creationId xmlns:p14="http://schemas.microsoft.com/office/powerpoint/2010/main" val="22197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 err="1">
                <a:latin typeface="Rockwell" panose="02060603020205020403" pitchFamily="18" charset="0"/>
              </a:rPr>
              <a:t>DevOps</a:t>
            </a:r>
            <a:r>
              <a:rPr lang="pt-BR" sz="4400" dirty="0">
                <a:latin typeface="Rockwell" panose="02060603020205020403" pitchFamily="18" charset="0"/>
              </a:rPr>
              <a:t>: 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Gartner: "o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enfatiza as pessoas (e a cultura) e procura melhorar colaboração entre as operações e as equipes de desenvolvimento. As implementações de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DevOps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utilizam tecnologia - especialmente ferramentas de automação que podem alavancar uma infra cada vez mais programável dinâmica de uma perspectiva de ciclo de vida".</a:t>
            </a:r>
          </a:p>
        </p:txBody>
      </p:sp>
    </p:spTree>
    <p:extLst>
      <p:ext uri="{BB962C8B-B14F-4D97-AF65-F5344CB8AC3E}">
        <p14:creationId xmlns:p14="http://schemas.microsoft.com/office/powerpoint/2010/main" val="29383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 err="1">
                <a:latin typeface="Rockwell" panose="02060603020205020403" pitchFamily="18" charset="0"/>
              </a:rPr>
              <a:t>DevOps</a:t>
            </a:r>
            <a:r>
              <a:rPr lang="pt-BR" sz="4400" dirty="0">
                <a:latin typeface="Rockwell" panose="02060603020205020403" pitchFamily="18" charset="0"/>
              </a:rPr>
              <a:t>: 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rtl="0">
              <a:buNone/>
            </a:pP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Atlassian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"o Dev0ps é um conjunto de práticas que automatizam os processos entre equipes de desenvolvimento de software e de TI para que possam criar, testar e liberar softwares de maneira mais rápida e confiável".</a:t>
            </a:r>
          </a:p>
        </p:txBody>
      </p:sp>
    </p:spTree>
    <p:extLst>
      <p:ext uri="{BB962C8B-B14F-4D97-AF65-F5344CB8AC3E}">
        <p14:creationId xmlns:p14="http://schemas.microsoft.com/office/powerpoint/2010/main" val="364325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1_TF77815013" id="{E30E2F6C-5D44-4D3E-8213-EDE611CF4B2F}" vid="{3526DC68-6CC1-492C-872A-53A0297BCE9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1479F4BB57F584480F5BD4B2949EAD6" ma:contentTypeVersion="0" ma:contentTypeDescription="Crie um novo documento." ma:contentTypeScope="" ma:versionID="80bc02495e6c413ce8881283b91ef9d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257547f92819c86ae4143fe76bb6c5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9B4CC5-5F0F-4EAC-8CCA-EB8DAE40283E}"/>
</file>

<file path=customXml/itemProps2.xml><?xml version="1.0" encoding="utf-8"?>
<ds:datastoreItem xmlns:ds="http://schemas.openxmlformats.org/officeDocument/2006/customXml" ds:itemID="{A7D972FF-9D29-47F5-AFE3-E6AE9062D615}"/>
</file>

<file path=customXml/itemProps3.xml><?xml version="1.0" encoding="utf-8"?>
<ds:datastoreItem xmlns:ds="http://schemas.openxmlformats.org/officeDocument/2006/customXml" ds:itemID="{844EF0FC-11DB-4DEB-957F-6420B719327F}"/>
</file>

<file path=docProps/app.xml><?xml version="1.0" encoding="utf-8"?>
<Properties xmlns="http://schemas.openxmlformats.org/officeDocument/2006/extended-properties" xmlns:vt="http://schemas.openxmlformats.org/officeDocument/2006/docPropsVTypes">
  <Template>Ciclo de solução de problemas </Template>
  <TotalTime>903</TotalTime>
  <Words>2417</Words>
  <Application>Microsoft Office PowerPoint</Application>
  <PresentationFormat>Widescreen</PresentationFormat>
  <Paragraphs>186</Paragraphs>
  <Slides>45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1" baseType="lpstr">
      <vt:lpstr>Arial</vt:lpstr>
      <vt:lpstr>Calibri</vt:lpstr>
      <vt:lpstr>Rockwell</vt:lpstr>
      <vt:lpstr>Tahoma</vt:lpstr>
      <vt:lpstr>Tw Cen MT</vt:lpstr>
      <vt:lpstr>Circuito</vt:lpstr>
      <vt:lpstr>DEVOPS:  Conceitos básicos</vt:lpstr>
      <vt:lpstr>Conteúdo programado</vt:lpstr>
      <vt:lpstr>DevOps: O QUE É?</vt:lpstr>
      <vt:lpstr>DevOps: O QUE É?</vt:lpstr>
      <vt:lpstr>DevOps: O QUE É?</vt:lpstr>
      <vt:lpstr>DevOps: O QUE É?</vt:lpstr>
      <vt:lpstr>DevOps: O QUE É?</vt:lpstr>
      <vt:lpstr>DevOps: O QUE É?</vt:lpstr>
      <vt:lpstr>DevOps: O QUE É?</vt:lpstr>
      <vt:lpstr>MANTENDO A CALMS</vt:lpstr>
      <vt:lpstr>MANTENDO A CALMS</vt:lpstr>
      <vt:lpstr>Quatro Pilares</vt:lpstr>
      <vt:lpstr>Quatro Pilares</vt:lpstr>
      <vt:lpstr>Quatro Pilares</vt:lpstr>
      <vt:lpstr>Quatro Pilares</vt:lpstr>
      <vt:lpstr>Quatro Pilares</vt:lpstr>
      <vt:lpstr>Quatro Pilares</vt:lpstr>
      <vt:lpstr>Quatro Pilares</vt:lpstr>
      <vt:lpstr>Quatro Pilares</vt:lpstr>
      <vt:lpstr>E SE NÃO HOUVER DEVOPS?</vt:lpstr>
      <vt:lpstr>E SE NÃO HOUVER DEVOPS?</vt:lpstr>
      <vt:lpstr>E SE NÃO HOUVER DEVOPS?</vt:lpstr>
      <vt:lpstr>E SE NÃO HOUVER DEVOPS?</vt:lpstr>
      <vt:lpstr>E SE NÃO HOUVER DEVOPS?</vt:lpstr>
      <vt:lpstr>E SE NÃO HOUVER DEVOPS?</vt:lpstr>
      <vt:lpstr>E SE NÃO HOUVER DEVOPS?</vt:lpstr>
      <vt:lpstr>E SE NÃO HOUVER DEVOPS?</vt:lpstr>
      <vt:lpstr>Tradicional vs DEVOPS</vt:lpstr>
      <vt:lpstr>Tradicional X DEVOPS</vt:lpstr>
      <vt:lpstr>Tradicional vs DEVOPS</vt:lpstr>
      <vt:lpstr>Tradicional vs DEVOPS</vt:lpstr>
      <vt:lpstr>Tradicional vs DEVOPS</vt:lpstr>
      <vt:lpstr>Tradicional vs DEVOPS</vt:lpstr>
      <vt:lpstr>Tradicional vs DEVOPS</vt:lpstr>
      <vt:lpstr>Tradicional vs DEVOPS</vt:lpstr>
      <vt:lpstr>Benefícios</vt:lpstr>
      <vt:lpstr>Benefícios</vt:lpstr>
      <vt:lpstr>Benefícios</vt:lpstr>
      <vt:lpstr>DEVOPS e Lean</vt:lpstr>
      <vt:lpstr>DEVOPS e Lean</vt:lpstr>
      <vt:lpstr>DEVOPS e Lean</vt:lpstr>
      <vt:lpstr>DEVOPS e Lean</vt:lpstr>
      <vt:lpstr>DEVOPS e Lean</vt:lpstr>
      <vt:lpstr>BIBLIOGRAFIA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INTEGRAÇÃO &amp; ENTREGA CONTÍNUA</dc:title>
  <dc:creator>YURI CAMPOS BRAGA COSTA</dc:creator>
  <cp:lastModifiedBy>YURI CAMPOS BRAGA COSTA</cp:lastModifiedBy>
  <cp:revision>6</cp:revision>
  <dcterms:created xsi:type="dcterms:W3CDTF">2023-07-07T23:28:03Z</dcterms:created>
  <dcterms:modified xsi:type="dcterms:W3CDTF">2023-07-11T20:25:02Z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0x010100C1479F4BB57F584480F5BD4B2949EAD6</vt:lpwstr>
  </property>
</Properties>
</file>